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59" r:id="rId5"/>
    <p:sldId id="272" r:id="rId6"/>
    <p:sldId id="279" r:id="rId7"/>
    <p:sldId id="277" r:id="rId8"/>
    <p:sldId id="274" r:id="rId9"/>
    <p:sldId id="275" r:id="rId10"/>
    <p:sldId id="276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60" r:id="rId19"/>
    <p:sldId id="273" r:id="rId20"/>
    <p:sldId id="263" r:id="rId21"/>
    <p:sldId id="262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HK Grotesk Bold" panose="020B0600000101010101" charset="0"/>
      <p:regular r:id="rId31"/>
    </p:embeddedFont>
    <p:embeddedFont>
      <p:font typeface="HK Grotesk Medium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5" autoAdjust="0"/>
    <p:restoredTop sz="78123" autoAdjust="0"/>
  </p:normalViewPr>
  <p:slideViewPr>
    <p:cSldViewPr>
      <p:cViewPr>
        <p:scale>
          <a:sx n="75" d="100"/>
          <a:sy n="75" d="100"/>
        </p:scale>
        <p:origin x="942" y="6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9D11-D50B-4B46-9117-D0B53D8326B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ADB6-8BFD-4C2B-9AA5-995100ED7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동남아 보험시장의 현황과 시사점에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보험 </a:t>
            </a:r>
            <a:r>
              <a:rPr lang="ko-KR" altLang="en-US" sz="1000" dirty="0" err="1"/>
              <a:t>침투율입니다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원보험사 입장에서는 보험 침투율이 낮은 국가가 성장 가능성이 높은 시장으로 여겨질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 입장에서는 이미 보험이 일정 수준 이상 보급된 국가가 더 유망한 시장으로 여겨질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태국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 순으로 보험 침투율이 높았고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싱가포르는 대한민국 보다 생명보험의 침투율이 높았습니다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https://www.swissre.com/institute/research/sigma-research/sigma-2023-03.html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브루나이 보험료</a:t>
            </a:r>
            <a:r>
              <a:rPr lang="en-US" altLang="ko-KR" sz="1000" dirty="0"/>
              <a:t>) https://www.statista.com/outlook/fmo/insurances/brunei-darussalam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전체 보험료</a:t>
            </a:r>
            <a:r>
              <a:rPr lang="en-US" altLang="ko-KR" sz="1000" dirty="0"/>
              <a:t>(2024) US$1.49bn</a:t>
            </a:r>
          </a:p>
          <a:p>
            <a:r>
              <a:rPr lang="ko-KR" altLang="en-US" sz="1000" dirty="0"/>
              <a:t>생명보험 보험료</a:t>
            </a:r>
            <a:r>
              <a:rPr lang="en-US" altLang="ko-KR" sz="1000" dirty="0"/>
              <a:t>(2024) US$0.72bn</a:t>
            </a:r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GDP (2022) $16.68bn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8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7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7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1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8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r>
              <a:rPr lang="en-US" altLang="ko-KR" sz="1000" dirty="0"/>
              <a:t>https://ceoworld.biz/2024/04/02/countries-with-the-best-health-care-systems-2024/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2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동남아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 국가에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2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당 팀의 동남아시아 계약 및 현황에 대해 알아보고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 팀은 총 </a:t>
            </a:r>
            <a:r>
              <a:rPr lang="en-US" altLang="ko-KR" dirty="0"/>
              <a:t>10</a:t>
            </a:r>
            <a:r>
              <a:rPr lang="ko-KR" altLang="en-US" dirty="0"/>
              <a:t>건의 계약을 인수했고</a:t>
            </a:r>
            <a:r>
              <a:rPr lang="en-US" altLang="ko-KR" dirty="0"/>
              <a:t>, </a:t>
            </a:r>
            <a:r>
              <a:rPr lang="ko-KR" altLang="en-US" dirty="0"/>
              <a:t>현재 유지하고 있는 계약은 싱가포르 특약 </a:t>
            </a:r>
            <a:r>
              <a:rPr lang="en-US" altLang="ko-KR" dirty="0"/>
              <a:t>2</a:t>
            </a:r>
            <a:r>
              <a:rPr lang="ko-KR" altLang="en-US" dirty="0"/>
              <a:t>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현재까지 인수했던 계약들은 수재보험료 기준으로 약 </a:t>
            </a:r>
            <a:r>
              <a:rPr lang="en-US" altLang="ko-KR" dirty="0"/>
              <a:t>6% </a:t>
            </a:r>
            <a:r>
              <a:rPr lang="ko-KR" altLang="en-US" dirty="0"/>
              <a:t>비중이었습니다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6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최근 인수 검토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특약을 검토했고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/>
              <a:t>3</a:t>
            </a:r>
            <a:r>
              <a:rPr lang="ko-KR" altLang="en-US" dirty="0"/>
              <a:t>개 특약을 갱신했습니다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 거절했던 사유로는 수익성 없음</a:t>
            </a:r>
            <a:r>
              <a:rPr lang="en-US" altLang="ko-KR" dirty="0"/>
              <a:t>. </a:t>
            </a:r>
            <a:r>
              <a:rPr lang="ko-KR" altLang="en-US" dirty="0"/>
              <a:t>장기보험</a:t>
            </a:r>
            <a:r>
              <a:rPr lang="en-US" altLang="ko-KR" dirty="0"/>
              <a:t> </a:t>
            </a:r>
            <a:r>
              <a:rPr lang="ko-KR" altLang="en-US" dirty="0"/>
              <a:t>인수 지양</a:t>
            </a:r>
            <a:r>
              <a:rPr lang="en-US" altLang="ko-KR" dirty="0"/>
              <a:t>. </a:t>
            </a:r>
            <a:r>
              <a:rPr lang="ko-KR" altLang="en-US" dirty="0"/>
              <a:t>고령자 계약 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동남아시아 분석 도서</a:t>
            </a:r>
            <a:endParaRPr lang="en-US" altLang="ko-KR" dirty="0"/>
          </a:p>
          <a:p>
            <a:r>
              <a:rPr lang="en-US" altLang="ko-KR" dirty="0"/>
              <a:t>https://www.giikorea.co.kr/report/cri1231835-research-report-on-southeast-asia-insurance.html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1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동남아시아의 국가 구성 </a:t>
            </a:r>
            <a:endParaRPr lang="en-US" altLang="ko-KR" dirty="0"/>
          </a:p>
          <a:p>
            <a:r>
              <a:rPr lang="ko-KR" altLang="en-US" dirty="0"/>
              <a:t>동남아 보험 시장 분석 및 전망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 팀의 동남아 계약현황 및 실적</a:t>
            </a:r>
            <a:r>
              <a:rPr lang="en-US" altLang="ko-KR" dirty="0"/>
              <a:t> 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자료는 수재 시 참고용 자료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브루나이 국가 인구수가 적으므로 대수의 법칙 성립 필수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3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5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본 주제를 선정하게 된 이유를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준비를 하기에 앞서 동남아 시장을 생각해봤을 때 저는 다음 </a:t>
            </a:r>
            <a:r>
              <a:rPr lang="en-US" altLang="ko-KR" dirty="0"/>
              <a:t>3</a:t>
            </a:r>
            <a:r>
              <a:rPr lang="ko-KR" altLang="en-US" dirty="0"/>
              <a:t>가지가 떠올랐습니다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성장률</a:t>
            </a:r>
            <a:r>
              <a:rPr lang="en-US" altLang="ko-KR" dirty="0"/>
              <a:t>, </a:t>
            </a:r>
            <a:r>
              <a:rPr lang="ko-KR" altLang="en-US" dirty="0"/>
              <a:t>중산층이 증가하고 있는 </a:t>
            </a:r>
            <a:r>
              <a:rPr lang="ko-KR" altLang="en-US" b="1" dirty="0"/>
              <a:t>동남아 시장의 잠재력</a:t>
            </a:r>
            <a:endParaRPr lang="en-US" altLang="ko-KR" b="1" dirty="0"/>
          </a:p>
          <a:p>
            <a:r>
              <a:rPr lang="ko-KR" altLang="en-US" dirty="0"/>
              <a:t>지리적으로 근접하고</a:t>
            </a:r>
            <a:r>
              <a:rPr lang="en-US" altLang="ko-KR" dirty="0"/>
              <a:t>, </a:t>
            </a:r>
            <a:r>
              <a:rPr lang="ko-KR" altLang="en-US" dirty="0"/>
              <a:t>동일 인종에서 기인하는 </a:t>
            </a:r>
            <a:r>
              <a:rPr lang="ko-KR" altLang="en-US" b="1" dirty="0"/>
              <a:t>다방면에서의 우수한 접근성</a:t>
            </a:r>
            <a:endParaRPr lang="en-US" altLang="ko-KR" b="1" dirty="0"/>
          </a:p>
          <a:p>
            <a:r>
              <a:rPr lang="ko-KR" altLang="en-US" dirty="0"/>
              <a:t>마지막으로 다양한 보험상품 수요가 증가하고</a:t>
            </a:r>
            <a:r>
              <a:rPr lang="en-US" altLang="ko-KR" dirty="0"/>
              <a:t>, </a:t>
            </a:r>
            <a:r>
              <a:rPr lang="ko-KR" altLang="en-US" dirty="0"/>
              <a:t>아직 젊은 인구 비중이 높은 시장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부분이 사실이라면 기회의 시장이지 않을까</a:t>
            </a:r>
            <a:r>
              <a:rPr lang="en-US" altLang="ko-KR" dirty="0"/>
              <a:t>?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생각했고</a:t>
            </a:r>
            <a:r>
              <a:rPr lang="en-US" altLang="ko-KR" dirty="0"/>
              <a:t>,</a:t>
            </a:r>
            <a:r>
              <a:rPr lang="ko-KR" altLang="en-US" dirty="0"/>
              <a:t> 생각처럼 유망한 지역인지 알아보고 싶어 발표를 준비하게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동남아시아 국가 구성부터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동남아시아는 총 </a:t>
            </a:r>
            <a:r>
              <a:rPr lang="en-US" altLang="ko-KR" dirty="0"/>
              <a:t>11</a:t>
            </a:r>
            <a:r>
              <a:rPr lang="ko-KR" altLang="en-US" dirty="0"/>
              <a:t>개 국가로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국가를 기준으로 아세안</a:t>
            </a:r>
            <a:r>
              <a:rPr lang="en-US" altLang="ko-KR" dirty="0"/>
              <a:t>5</a:t>
            </a:r>
            <a:r>
              <a:rPr lang="ko-KR" altLang="en-US" dirty="0"/>
              <a:t>와 아세안</a:t>
            </a:r>
            <a:r>
              <a:rPr lang="en-US" altLang="ko-KR" dirty="0"/>
              <a:t>10</a:t>
            </a:r>
            <a:r>
              <a:rPr lang="ko-KR" altLang="en-US" dirty="0"/>
              <a:t>으로 그룹화 되기도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아세안 </a:t>
            </a:r>
            <a:r>
              <a:rPr lang="en-US" altLang="ko-KR" dirty="0"/>
              <a:t>5</a:t>
            </a:r>
            <a:r>
              <a:rPr lang="ko-KR" altLang="en-US" dirty="0"/>
              <a:t>는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필리핀으로 구성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싱가포르는 타 동남아 국가에 비해 이미 성장 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경제적</a:t>
            </a:r>
            <a:r>
              <a:rPr lang="en-US" altLang="ko-KR" sz="1200" dirty="0"/>
              <a:t> </a:t>
            </a:r>
            <a:r>
              <a:rPr lang="ko-KR" altLang="en-US" sz="1200" dirty="0"/>
              <a:t>특성과 발전 단계에서 아세안</a:t>
            </a:r>
            <a:r>
              <a:rPr lang="en-US" altLang="ko-KR" sz="1200" dirty="0"/>
              <a:t>5</a:t>
            </a:r>
            <a:r>
              <a:rPr lang="ko-KR" altLang="en-US" sz="1200" dirty="0"/>
              <a:t>와 차별화 되어 있기 때문에 소속되어 있지 않습니다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한국에서는 평균 </a:t>
            </a:r>
            <a:r>
              <a:rPr lang="en-US" altLang="ko-KR" dirty="0"/>
              <a:t>5</a:t>
            </a:r>
            <a:r>
              <a:rPr lang="ko-KR" altLang="en-US" dirty="0"/>
              <a:t>시간</a:t>
            </a:r>
            <a:r>
              <a:rPr lang="en-US" altLang="ko-KR" dirty="0"/>
              <a:t>45</a:t>
            </a:r>
            <a:r>
              <a:rPr lang="ko-KR" altLang="en-US" dirty="0"/>
              <a:t>분 거리로 그리 멀지 않은 곳에 위치해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동남아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 국가에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/>
              <a:t>~ 1</a:t>
            </a:r>
            <a:r>
              <a:rPr lang="ko-KR" altLang="en-US" sz="1000" dirty="0"/>
              <a:t>분</a:t>
            </a:r>
            <a:r>
              <a:rPr lang="en-US" altLang="ko-KR" sz="1000" dirty="0"/>
              <a:t>30</a:t>
            </a:r>
            <a:r>
              <a:rPr lang="ko-KR" altLang="en-US" sz="1000" dirty="0"/>
              <a:t>초까지 재생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이번 발표를 준비하면서 브루나이 국가를 처음 알게 되었는데</a:t>
            </a:r>
            <a:r>
              <a:rPr lang="en-US" altLang="ko-KR" sz="1000" dirty="0"/>
              <a:t>, </a:t>
            </a:r>
            <a:r>
              <a:rPr lang="ko-KR" altLang="en-US" sz="1000" dirty="0"/>
              <a:t>석유로 유명한 부유국이라고 하며</a:t>
            </a:r>
            <a:r>
              <a:rPr lang="en-US" altLang="ko-KR" sz="1000" dirty="0"/>
              <a:t> </a:t>
            </a:r>
            <a:r>
              <a:rPr lang="ko-KR" altLang="en-US" sz="1000" dirty="0"/>
              <a:t>복지 혜택이 좋다고 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1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인구 정보입니다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표에 정보가 많으니 천천히 보고 넘어가겠습니다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고령화가 진행되지 않고 유소년 인구 비중이 높은 곳은</a:t>
            </a:r>
            <a:r>
              <a:rPr lang="en-US" altLang="ko-KR" sz="1000" dirty="0"/>
              <a:t>, </a:t>
            </a:r>
            <a:r>
              <a:rPr lang="ko-KR" altLang="en-US" sz="1000" b="1" dirty="0"/>
              <a:t>브루나이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말레이시아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베트남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인도네시아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필리핀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다만 해당 국가들의 기대 수명이 상대적으로 낮기 때문에</a:t>
            </a:r>
            <a:r>
              <a:rPr lang="en-US" altLang="ko-KR" sz="1000" dirty="0"/>
              <a:t>,</a:t>
            </a:r>
            <a:r>
              <a:rPr lang="ko-KR" altLang="en-US" sz="1000" dirty="0"/>
              <a:t> 재보험 수재 시 계약자 연령 분포를 주의 깊게 봐야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교육수준</a:t>
            </a:r>
            <a:r>
              <a:rPr lang="en-US" altLang="ko-KR" sz="1000" dirty="0"/>
              <a:t>, </a:t>
            </a:r>
            <a:r>
              <a:rPr lang="ko-KR" altLang="en-US" sz="1000" dirty="0"/>
              <a:t>국민소득</a:t>
            </a:r>
            <a:r>
              <a:rPr lang="en-US" altLang="ko-KR" sz="1000" dirty="0"/>
              <a:t>, </a:t>
            </a:r>
            <a:r>
              <a:rPr lang="ko-KR" altLang="en-US" sz="1000" dirty="0"/>
              <a:t>평균 수명 등을 기반으로 한 인간 개발지수도 참고할만한 지표로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살펴본 지표는 인터넷 사용률입니다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보험사의 데이터 처리 능력은 사별로 상이 하겠지만</a:t>
            </a:r>
            <a:r>
              <a:rPr lang="en-US" altLang="ko-KR" sz="1000" dirty="0"/>
              <a:t>, </a:t>
            </a:r>
            <a:r>
              <a:rPr lang="ko-KR" altLang="en-US" sz="1000" dirty="0"/>
              <a:t>국가의 인터넷 사용률과 양의 상관관계가 있을 것으로 생각했습니다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사용률이 높았습니다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https://kosis.kr/visual/koreaInWorld/korInWorldCountryIndex.do?lang=ko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3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</a:t>
            </a:r>
            <a:r>
              <a:rPr lang="en-US" altLang="ko-KR" sz="1000" dirty="0"/>
              <a:t> </a:t>
            </a:r>
            <a:r>
              <a:rPr lang="ko-KR" altLang="en-US" sz="1000" dirty="0"/>
              <a:t>동남아 주요 국가의 부패 인식 지수 비교입니다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100</a:t>
            </a:r>
            <a:r>
              <a:rPr lang="ko-KR" altLang="en-US" sz="1000" dirty="0"/>
              <a:t>점 만점에 </a:t>
            </a:r>
            <a:r>
              <a:rPr lang="en-US" altLang="ko-KR" sz="1000" dirty="0"/>
              <a:t>50</a:t>
            </a:r>
            <a:r>
              <a:rPr lang="ko-KR" altLang="en-US" sz="1000" dirty="0"/>
              <a:t>점 이상이었습니다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https://www.transparency.org/en/cpi/2023/index/mys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국가의 부패는 보수적인 관점에서 바라 보았을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 거래에 다음과 같은 영향을 줄 수 있어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특히 국가 의료체계의 부패는 보험사들의 재정적 부담을 증가시킬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이는 재보험사에게도 영향을 미치게 될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다음은 </a:t>
            </a:r>
            <a:r>
              <a:rPr lang="en-US" altLang="ko-KR" sz="1000" dirty="0"/>
              <a:t>’23</a:t>
            </a:r>
            <a:r>
              <a:rPr lang="ko-KR" altLang="en-US" sz="1000" dirty="0"/>
              <a:t>년도에 베트남 현지인이 언급한 내용인데요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환자가 많은 병원을 가고 케어를 잘 받고 싶으면 간호사와</a:t>
            </a:r>
            <a:r>
              <a:rPr lang="en-US" altLang="ko-KR" sz="1000" dirty="0"/>
              <a:t> </a:t>
            </a:r>
            <a:r>
              <a:rPr lang="ko-KR" altLang="en-US" sz="1000" dirty="0"/>
              <a:t>의사들에게 돈 부터 줘야 한다고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돈이 없으면 신경도 안 쓴다고 언급하고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이렇듯 국가의 부패지수도 참고해야 할 지표 중 하나라고 생각합니다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d5rqna5ya0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10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75440"/>
              </p:ext>
            </p:extLst>
          </p:nvPr>
        </p:nvGraphicFramePr>
        <p:xfrm>
          <a:off x="972000" y="2387629"/>
          <a:ext cx="7200000" cy="54299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보험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</a:rPr>
                        <a:t>침투율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Swiss Re SIGMA research 2023, Brunei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info. from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AXCO)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보험 시장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HK Grotesk Bold"/>
              </a:rPr>
              <a:t>- 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</a:t>
            </a:r>
            <a:r>
              <a:rPr lang="ko-KR" altLang="en-US" sz="4000" b="1" dirty="0" err="1">
                <a:solidFill>
                  <a:srgbClr val="FFFFFF"/>
                </a:solidFill>
                <a:latin typeface="HK Grotesk Bold"/>
              </a:rPr>
              <a:t>침투율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40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싱가포르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33925"/>
              </p:ext>
            </p:extLst>
          </p:nvPr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72675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8C88C-FD53-46CF-89F6-6280EF90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26549"/>
            <a:ext cx="11061612" cy="2848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4FE71E-26FA-4560-A352-67949084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96" y="5900247"/>
            <a:ext cx="11061612" cy="2867425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59768"/>
              </p:ext>
            </p:extLst>
          </p:nvPr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Fin. Advisers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28.8%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70881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41.5%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52814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사고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폭력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8.4%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폐렴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허혈성 심장질환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978044" y="7241279"/>
            <a:ext cx="1371599" cy="49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2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12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태국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14759"/>
              </p:ext>
            </p:extLst>
          </p:nvPr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56.7%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907570" y="7741993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64187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5876"/>
              </p:ext>
            </p:extLst>
          </p:nvPr>
        </p:nvGraphicFramePr>
        <p:xfrm>
          <a:off x="12911115" y="2727106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52.2%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39.7%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97285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(2022)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개인보험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59.5%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Accident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단체보험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DD0D425-5E41-448F-8A80-9BA69FD2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43070"/>
            <a:ext cx="11061612" cy="2807302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00330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내분비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대사장애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당뇨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신부전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빈혈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6469DB-323C-4C2B-83D8-9719D581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8" y="5923439"/>
            <a:ext cx="11107700" cy="181952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872534" y="7245253"/>
            <a:ext cx="1371599" cy="4967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6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240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13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8486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말레이시아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24833"/>
              </p:ext>
            </p:extLst>
          </p:nvPr>
        </p:nvGraphicFramePr>
        <p:xfrm>
          <a:off x="12883683" y="1467061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전통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70.2%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 err="1"/>
                        <a:t>타카풀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65.9%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8168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7964698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852" y="5851694"/>
            <a:ext cx="11079121" cy="2060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 </a:t>
            </a:r>
            <a:r>
              <a:rPr lang="en-US" altLang="ko-KR" sz="3300" b="1" dirty="0">
                <a:solidFill>
                  <a:srgbClr val="FFFFFF"/>
                </a:solidFill>
                <a:latin typeface="+mn-ea"/>
              </a:rPr>
              <a:t>(Share</a:t>
            </a: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 정보 없음</a:t>
            </a:r>
            <a:r>
              <a:rPr lang="en-US" altLang="ko-KR" sz="3300" b="1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+mn-ea"/>
              </a:rPr>
              <a:t> : Malaysian Life Reinsurance Group </a:t>
            </a:r>
            <a:r>
              <a:rPr lang="en-US" sz="3000" b="1" dirty="0" err="1">
                <a:solidFill>
                  <a:srgbClr val="FFFFFF"/>
                </a:solidFill>
                <a:latin typeface="+mn-ea"/>
              </a:rPr>
              <a:t>Bhd</a:t>
            </a:r>
            <a:r>
              <a:rPr lang="en-US" sz="3000" b="1" dirty="0">
                <a:solidFill>
                  <a:srgbClr val="FFFFFF"/>
                </a:solidFill>
                <a:latin typeface="+mn-ea"/>
              </a:rPr>
              <a:t> (</a:t>
            </a:r>
            <a:r>
              <a:rPr lang="ko-KR" altLang="en-US" sz="3000" b="1" dirty="0">
                <a:solidFill>
                  <a:srgbClr val="FFFFFF"/>
                </a:solidFill>
                <a:latin typeface="+mn-ea"/>
              </a:rPr>
              <a:t>국내 재보험사</a:t>
            </a:r>
            <a:r>
              <a:rPr lang="en-US" altLang="ko-KR" sz="3000" b="1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+mn-ea"/>
              </a:rPr>
              <a:t> : SCOR Re, Hannover Re, Gen Re, Munich Re, Swiss Re </a:t>
            </a:r>
            <a:r>
              <a:rPr lang="ko-KR" altLang="en-US" sz="3000" b="1" dirty="0">
                <a:solidFill>
                  <a:srgbClr val="FFFFFF"/>
                </a:solidFill>
                <a:latin typeface="+mn-ea"/>
              </a:rPr>
              <a:t>등</a:t>
            </a:r>
            <a:endParaRPr lang="en-US" sz="30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41486"/>
              </p:ext>
            </p:extLst>
          </p:nvPr>
        </p:nvGraphicFramePr>
        <p:xfrm>
          <a:off x="12911115" y="3126442"/>
          <a:ext cx="4267200" cy="1198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64.0%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32.5%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41387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투자연계보험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61.2%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20.0%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10.3%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57C16A4-D627-4164-9C50-9783E4B57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26680"/>
              </p:ext>
            </p:extLst>
          </p:nvPr>
        </p:nvGraphicFramePr>
        <p:xfrm>
          <a:off x="12929258" y="6844540"/>
          <a:ext cx="4267200" cy="1996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질병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임신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출산 관련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22.2%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주산기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10.7%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호흡기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순환계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648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FE47D0F-6231-4807-A89F-9E012DC9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6" y="2132730"/>
            <a:ext cx="11079121" cy="281026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8839182" y="2115145"/>
            <a:ext cx="1371599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8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14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베트남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/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357759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/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33.1%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32.1%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Fin. Advisers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28.8%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6621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Non-Linked Single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종신보험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842E698-AE99-4F46-8AF1-30AF155E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6" y="2182596"/>
            <a:ext cx="11061612" cy="280074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9089115" y="2126549"/>
            <a:ext cx="1246908" cy="286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C762F6-D899-447D-904F-73955F255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8" y="5967596"/>
            <a:ext cx="11079900" cy="23530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681738" y="5967596"/>
            <a:ext cx="1422755" cy="2353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885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15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772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인도네시아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85159"/>
              </p:ext>
            </p:extLst>
          </p:nvPr>
        </p:nvGraphicFramePr>
        <p:xfrm>
          <a:off x="12883683" y="1467061"/>
          <a:ext cx="4267200" cy="798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(2020)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67.0%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892748" y="872675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AXCO)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892748" y="1669349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생명보험사</a:t>
            </a:r>
            <a:endParaRPr lang="en-US" sz="33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CBD462B-73CB-40B1-987B-DA1EABB66973}"/>
              </a:ext>
            </a:extLst>
          </p:cNvPr>
          <p:cNvSpPr txBox="1"/>
          <p:nvPr/>
        </p:nvSpPr>
        <p:spPr>
          <a:xfrm>
            <a:off x="892748" y="5442628"/>
            <a:ext cx="65478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FFFFFF"/>
                </a:solidFill>
                <a:latin typeface="+mn-ea"/>
              </a:rPr>
              <a:t>주요 재보험사 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rgbClr val="FFFFFF"/>
                </a:solidFill>
                <a:latin typeface="+mn-ea"/>
              </a:rPr>
              <a:t>총 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7</a:t>
            </a:r>
            <a:r>
              <a:rPr lang="ko-KR" altLang="en-US" sz="2500" b="1" dirty="0">
                <a:solidFill>
                  <a:srgbClr val="FFFFFF"/>
                </a:solidFill>
                <a:latin typeface="+mn-ea"/>
              </a:rPr>
              <a:t>개 회사</a:t>
            </a:r>
            <a:r>
              <a:rPr lang="en-US" altLang="ko-KR" sz="2500" b="1" dirty="0">
                <a:solidFill>
                  <a:srgbClr val="FFFFFF"/>
                </a:solidFill>
                <a:latin typeface="+mn-ea"/>
              </a:rPr>
              <a:t>)</a:t>
            </a:r>
            <a:endParaRPr lang="en-US" sz="25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19C2B2-08E3-4708-A40A-E20DDCA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4675"/>
              </p:ext>
            </p:extLst>
          </p:nvPr>
        </p:nvGraphicFramePr>
        <p:xfrm>
          <a:off x="12911115" y="2727106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채널구분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시장 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Agents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29.0%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방카슈랑스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48.0%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Others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23.0%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41FFEDB-6B4B-4E05-AD77-E74215F0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77943"/>
              </p:ext>
            </p:extLst>
          </p:nvPr>
        </p:nvGraphicFramePr>
        <p:xfrm>
          <a:off x="12911115" y="4785823"/>
          <a:ext cx="42672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상품구분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비중</a:t>
                      </a:r>
                      <a:r>
                        <a:rPr lang="en-US" altLang="ko-KR" sz="2000" b="1" dirty="0"/>
                        <a:t>(2021)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Unit-Linked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61.6%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양로보험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20.6%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정기보험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7.9%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FF8951D-94C6-4C3B-8D42-24E7AD46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8" y="2134934"/>
            <a:ext cx="11041016" cy="27816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6D0A1E-7DDD-43F7-9FDB-FF971B30EB4D}"/>
              </a:ext>
            </a:extLst>
          </p:cNvPr>
          <p:cNvSpPr/>
          <p:nvPr/>
        </p:nvSpPr>
        <p:spPr>
          <a:xfrm>
            <a:off x="8841335" y="2099705"/>
            <a:ext cx="1371599" cy="28674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C00D4C-1151-4D0C-8871-A0D66A56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8" y="5902330"/>
            <a:ext cx="11041016" cy="28007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5FB3C-C62F-4FA1-AF57-B6818285CFBE}"/>
              </a:ext>
            </a:extLst>
          </p:cNvPr>
          <p:cNvSpPr/>
          <p:nvPr/>
        </p:nvSpPr>
        <p:spPr>
          <a:xfrm>
            <a:off x="8635805" y="5904011"/>
            <a:ext cx="1508759" cy="28166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8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270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16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의료 서비스 지수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990600" y="1877290"/>
            <a:ext cx="7162800" cy="2123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u="sng" dirty="0">
                <a:solidFill>
                  <a:srgbClr val="FFFFFF"/>
                </a:solidFill>
                <a:latin typeface="+mn-ea"/>
              </a:rPr>
              <a:t>의료서비스 지수</a:t>
            </a:r>
            <a:endParaRPr lang="en-US" altLang="ko-KR" sz="2500" b="1" u="sng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보건의료 인프라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보건의료비용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보건의료 관련 정부 정책을 바탕으로 각 나라의 보건의료체계의 전반적인 질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(quality)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를 나타내는 지수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CEO World Magazine, 2024)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B73B42-DAF8-5F0F-7501-C4F6B6B2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32228"/>
              </p:ext>
            </p:extLst>
          </p:nvPr>
        </p:nvGraphicFramePr>
        <p:xfrm>
          <a:off x="990600" y="4442963"/>
          <a:ext cx="7162800" cy="45105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728222074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1195964318"/>
                    </a:ext>
                  </a:extLst>
                </a:gridCol>
              </a:tblGrid>
              <a:tr h="1072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순위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전체 </a:t>
                      </a:r>
                      <a:r>
                        <a:rPr lang="en-US" altLang="ko-KR" sz="2000" b="1" dirty="0"/>
                        <a:t>110</a:t>
                      </a:r>
                      <a:r>
                        <a:rPr lang="ko-KR" altLang="en-US" sz="2000" b="1" dirty="0"/>
                        <a:t>개국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의료서비스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지수</a:t>
                      </a:r>
                      <a:endParaRPr lang="en-US" altLang="ko-KR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78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32984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238008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43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785039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57521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32.5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491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9562E10-B826-C169-CB06-AF0140FEA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464673"/>
              </p:ext>
            </p:extLst>
          </p:nvPr>
        </p:nvGraphicFramePr>
        <p:xfrm>
          <a:off x="9582150" y="4442963"/>
          <a:ext cx="7162800" cy="4510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728222074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1195964318"/>
                    </a:ext>
                  </a:extLst>
                </a:gridCol>
              </a:tblGrid>
              <a:tr h="105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순위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전체 </a:t>
                      </a:r>
                      <a:r>
                        <a:rPr lang="en-US" altLang="ko-KR" sz="2000" b="1" dirty="0"/>
                        <a:t>194</a:t>
                      </a:r>
                      <a:r>
                        <a:rPr lang="ko-KR" altLang="en-US" sz="2000" b="1" dirty="0"/>
                        <a:t>개국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보건서비스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지수</a:t>
                      </a:r>
                      <a:endParaRPr lang="en-US" altLang="ko-KR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89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329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88.5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238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82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40882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78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78503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76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575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3933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18594"/>
                  </a:ext>
                </a:extLst>
              </a:tr>
            </a:tbl>
          </a:graphicData>
        </a:graphic>
      </p:graphicFrame>
      <p:sp>
        <p:nvSpPr>
          <p:cNvPr id="12" name="TextBox 7">
            <a:extLst>
              <a:ext uri="{FF2B5EF4-FFF2-40B4-BE49-F238E27FC236}">
                <a16:creationId xmlns:a16="http://schemas.microsoft.com/office/drawing/2014/main" id="{EC4C821D-357E-06DA-D63A-DC7713753EFC}"/>
              </a:ext>
            </a:extLst>
          </p:cNvPr>
          <p:cNvSpPr txBox="1"/>
          <p:nvPr/>
        </p:nvSpPr>
        <p:spPr>
          <a:xfrm>
            <a:off x="9582150" y="1864590"/>
            <a:ext cx="7162800" cy="1687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u="sng" dirty="0">
                <a:solidFill>
                  <a:srgbClr val="FFFFFF"/>
                </a:solidFill>
                <a:latin typeface="+mn-ea"/>
              </a:rPr>
              <a:t>보건서비스 지수</a:t>
            </a:r>
            <a:endParaRPr lang="en-US" altLang="ko-KR" sz="2500" b="1" u="sng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의료 접근성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환자 만족도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대기시간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sym typeface="Wingdings" panose="05000000000000000000" pitchFamily="2" charset="2"/>
              </a:rPr>
              <a:t>의료시스템 효율성 기반으로 평가한 지수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WHO, 2021)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70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17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21654"/>
              </p:ext>
            </p:extLst>
          </p:nvPr>
        </p:nvGraphicFramePr>
        <p:xfrm>
          <a:off x="607124" y="2476500"/>
          <a:ext cx="17073751" cy="47706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5991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1710591130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2486993561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1185802051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1338302342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1695776618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370392956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94986988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1038849449"/>
                    </a:ext>
                  </a:extLst>
                </a:gridCol>
              </a:tblGrid>
              <a:tr h="413981"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국가별 지수 요약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종합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 항목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경제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(GDP/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인당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개발지수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부패지수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의료서비스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보건서비스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382137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상위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50%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이상인 경우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★ 표시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요 약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4914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30"/>
            <a:ext cx="9184550" cy="787487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86070"/>
              </p:ext>
            </p:extLst>
          </p:nvPr>
        </p:nvGraphicFramePr>
        <p:xfrm>
          <a:off x="9677400" y="3162300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711060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711060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6679741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987AC46-BF9D-3405-F5DA-FFB141BD0AEB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29"/>
            <a:ext cx="9184550" cy="78998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24965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5362"/>
              </p:ext>
            </p:extLst>
          </p:nvPr>
        </p:nvGraphicFramePr>
        <p:xfrm>
          <a:off x="9677400" y="719352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68112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68112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4236793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0640125-21DA-EC73-BECB-55A186AB2637}"/>
              </a:ext>
            </a:extLst>
          </p:cNvPr>
          <p:cNvSpPr txBox="1"/>
          <p:nvPr/>
        </p:nvSpPr>
        <p:spPr>
          <a:xfrm>
            <a:off x="17526000" y="9796964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19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C5520-5E59-528D-96A4-6C230EAD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8296"/>
              </p:ext>
            </p:extLst>
          </p:nvPr>
        </p:nvGraphicFramePr>
        <p:xfrm>
          <a:off x="9677400" y="5187420"/>
          <a:ext cx="8100000" cy="452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4248000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갱신건수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 거절사유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 (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갱신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(Medical)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인수지양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방글라데시아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수익성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고령자 계약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05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미얀마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728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3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캄보디아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107875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D0BF3BA0-995E-9CBB-5CAF-7053FD661951}"/>
              </a:ext>
            </a:extLst>
          </p:cNvPr>
          <p:cNvSpPr txBox="1"/>
          <p:nvPr/>
        </p:nvSpPr>
        <p:spPr>
          <a:xfrm>
            <a:off x="9677400" y="4768585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최근 인수검토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(‘22.07 ~ ‘23.10)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1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2600" y="2400300"/>
            <a:ext cx="2514600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000" b="1" dirty="0">
                <a:solidFill>
                  <a:srgbClr val="FFFFFF"/>
                </a:solidFill>
                <a:latin typeface="HK Grotesk Bold"/>
              </a:rPr>
              <a:t>목 차</a:t>
            </a:r>
            <a:endParaRPr lang="en-US" sz="5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3330491"/>
            <a:ext cx="10433051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 typeface="Wingdings" panose="05000000000000000000" pitchFamily="2" charset="2"/>
              <a:buChar char="v"/>
            </a:pPr>
            <a:r>
              <a:rPr lang="ko-KR" altLang="ko-KR" sz="3000" kern="1200" dirty="0" err="1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동남아시아란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?</a:t>
            </a: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(</a:t>
            </a:r>
            <a:r>
              <a:rPr lang="ko-KR" altLang="en-US" sz="3000" dirty="0">
                <a:solidFill>
                  <a:srgbClr val="FFFFFF"/>
                </a:solidFill>
                <a:latin typeface="+mn-ea"/>
                <a:cs typeface="Pretendard"/>
              </a:rPr>
              <a:t>보험</a:t>
            </a:r>
            <a:r>
              <a:rPr lang="en-US" altLang="ko-KR" sz="3000" dirty="0">
                <a:solidFill>
                  <a:srgbClr val="FFFFFF"/>
                </a:solidFill>
                <a:latin typeface="+mn-ea"/>
                <a:cs typeface="Pretendard"/>
              </a:rPr>
              <a:t>)</a:t>
            </a: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시장 분석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시장 전망</a:t>
            </a:r>
            <a:endParaRPr lang="en-US" altLang="ko-KR" sz="3000" dirty="0">
              <a:solidFill>
                <a:srgbClr val="FFFFFF"/>
              </a:solidFill>
              <a:latin typeface="+mn-ea"/>
              <a:cs typeface="Pretendard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계약 현황 및 실적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결론</a:t>
            </a:r>
            <a:endParaRPr lang="ko-KR" altLang="ko-KR" sz="3000" dirty="0">
              <a:effectLst/>
              <a:latin typeface="+mn-ea"/>
            </a:endParaRP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37BDF-92B6-09F3-2246-E54D81BB9D92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2430"/>
            <a:ext cx="5158872" cy="1804169"/>
            <a:chOff x="0" y="-9525"/>
            <a:chExt cx="6878496" cy="24055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40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 dirty="0">
                  <a:solidFill>
                    <a:srgbClr val="FFFFFF"/>
                  </a:solidFill>
                  <a:latin typeface="HK Grotesk Medium"/>
                </a:rPr>
                <a:t>계약 검토</a:t>
              </a:r>
              <a:endParaRPr lang="en-US" altLang="ko-KR" sz="3500" b="1" dirty="0">
                <a:solidFill>
                  <a:srgbClr val="FFFFFF"/>
                </a:solidFill>
                <a:latin typeface="HK Grotesk Medium"/>
              </a:endParaR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조건 확인 및 수익성 분석 등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)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66028" y="4241473"/>
            <a:ext cx="5158872" cy="1811543"/>
            <a:chOff x="0" y="-9525"/>
            <a:chExt cx="6878496" cy="24153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41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 dirty="0">
                  <a:solidFill>
                    <a:srgbClr val="FFFFFF"/>
                  </a:solidFill>
                  <a:latin typeface="HK Grotesk Medium"/>
                </a:rPr>
                <a:t>지역 정보 검토</a:t>
              </a:r>
              <a:endParaRPr lang="en-US" altLang="ko-KR" sz="3500" b="1" dirty="0">
                <a:solidFill>
                  <a:srgbClr val="FFFFFF"/>
                </a:solidFill>
                <a:latin typeface="HK Grotesk Medium"/>
              </a:endParaR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의료 인프라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 차이 등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)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04534"/>
            <a:ext cx="5158872" cy="1292234"/>
            <a:chOff x="0" y="-9525"/>
            <a:chExt cx="6878496" cy="172297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 dirty="0">
                  <a:solidFill>
                    <a:srgbClr val="FFFFFF"/>
                  </a:solidFill>
                  <a:latin typeface="HK Grotesk Medium"/>
                </a:rPr>
                <a:t>계약 인수 결정</a:t>
              </a:r>
              <a:endParaRPr lang="en-US" sz="3500" b="1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+mj-ea"/>
                <a:ea typeface="+mj-ea"/>
              </a:rPr>
              <a:t>주제 선정 이유</a:t>
            </a:r>
            <a:endParaRPr lang="en-US" sz="6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154401"/>
            <a:ext cx="4745190" cy="4009416"/>
            <a:chOff x="0" y="-9525"/>
            <a:chExt cx="6326920" cy="53458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동남아 시장의 잠재력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3217493"/>
              <a:ext cx="5540463" cy="2118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경제성장률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중산층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보험시장 성장 잠재력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54401"/>
            <a:ext cx="4745190" cy="4009416"/>
            <a:chOff x="0" y="-9525"/>
            <a:chExt cx="6326920" cy="53458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우수한 접근성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11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지리적 근접성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시차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 1~2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시간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문화적 연결성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54401"/>
            <a:ext cx="4745190" cy="4016790"/>
            <a:chOff x="0" y="-9525"/>
            <a:chExt cx="6326920" cy="53557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다양한 보험수요 및 </a:t>
              </a:r>
              <a:endParaRPr lang="en-US" altLang="ko-KR" sz="3200" b="1" dirty="0">
                <a:solidFill>
                  <a:srgbClr val="FFFFFF"/>
                </a:solidFill>
                <a:latin typeface="HK Grotesk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인구구조 변화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12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건강보험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생명보험 등 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보험상품 수요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젊은 인구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3139693" y="1449922"/>
              <a:ext cx="47535" cy="1353048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D52C09-3621-4D76-9F36-61CD0F5EDFDD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351" y="2933700"/>
            <a:ext cx="7622447" cy="4580076"/>
            <a:chOff x="230335" y="1986741"/>
            <a:chExt cx="8207740" cy="4440293"/>
          </a:xfrm>
        </p:grpSpPr>
        <p:sp>
          <p:nvSpPr>
            <p:cNvPr id="6" name="TextBox 6"/>
            <p:cNvSpPr txBox="1"/>
            <p:nvPr/>
          </p:nvSpPr>
          <p:spPr>
            <a:xfrm>
              <a:off x="230335" y="1986741"/>
              <a:ext cx="8207740" cy="88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7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동남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 </a:t>
              </a: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아시아란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?</a:t>
              </a:r>
              <a:endParaRPr lang="ko-KR" altLang="ko-KR" sz="5500" b="1" dirty="0">
                <a:effectLst/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332" y="3464229"/>
              <a:ext cx="7933743" cy="296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ASEAN-5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인도네시아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태국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말레이시아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베트남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필리핀</a:t>
              </a:r>
              <a:endParaRPr lang="en-US" altLang="ko-KR" sz="2500" kern="1200" dirty="0">
                <a:solidFill>
                  <a:srgbClr val="FFFFFF"/>
                </a:solidFill>
                <a:effectLst/>
                <a:latin typeface="+mn-ea"/>
                <a:cs typeface="Pretendard"/>
              </a:endParaRP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25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ASEAN-10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+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미얀마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캄보디아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라오스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브루나이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싱가포르</a:t>
              </a:r>
              <a:endParaRPr lang="ko-KR" altLang="ko-KR" sz="2500" dirty="0">
                <a:effectLst/>
                <a:latin typeface="+mn-ea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04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pic>
        <p:nvPicPr>
          <p:cNvPr id="21" name="그림 20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6B60DAF7-861F-D9F1-F3B6-66968AED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7" y="1234246"/>
            <a:ext cx="7796213" cy="7489045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19F39D18-8079-C016-252B-F503A57AEEA0}"/>
              </a:ext>
            </a:extLst>
          </p:cNvPr>
          <p:cNvSpPr txBox="1"/>
          <p:nvPr/>
        </p:nvSpPr>
        <p:spPr>
          <a:xfrm>
            <a:off x="13055600" y="1061873"/>
            <a:ext cx="4378618" cy="84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84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평균 </a:t>
            </a:r>
            <a:r>
              <a:rPr lang="en-US" altLang="ko-KR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시간</a:t>
            </a:r>
            <a:r>
              <a:rPr lang="en-US" altLang="ko-KR" sz="3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Pretendard"/>
              </a:rPr>
              <a:t>45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분</a:t>
            </a: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 거리</a:t>
            </a:r>
            <a:endParaRPr lang="ko-KR" altLang="ko-KR" sz="35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7127"/>
              </p:ext>
            </p:extLst>
          </p:nvPr>
        </p:nvGraphicFramePr>
        <p:xfrm>
          <a:off x="972000" y="2387629"/>
          <a:ext cx="7200000" cy="5630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468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</a:rPr>
                        <a:t>GDP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순위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188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개국 중 순위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705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GDP/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인당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USD)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34,165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88,447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35,111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13,315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7,812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5,271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4,623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4,130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IMF April 2024)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경 제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31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06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브루나이</a:t>
            </a:r>
            <a:r>
              <a:rPr lang="en-US" altLang="ko-KR" sz="5500" b="1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4" name="온라인 미디어 3" title="롤스*이스만 600대? 세계 대표 산유국 국왕의 럭셔리 라이프 엿보기😲｜톡파원 25시｜JTBC 240101 방송">
            <a:hlinkClick r:id="" action="ppaction://media"/>
            <a:extLst>
              <a:ext uri="{FF2B5EF4-FFF2-40B4-BE49-F238E27FC236}">
                <a16:creationId xmlns:a16="http://schemas.microsoft.com/office/drawing/2014/main" id="{D4730605-95FB-6CF3-DA69-4D4FA5592B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1409700"/>
            <a:ext cx="14097000" cy="7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07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76580"/>
              </p:ext>
            </p:extLst>
          </p:nvPr>
        </p:nvGraphicFramePr>
        <p:xfrm>
          <a:off x="1066801" y="2019301"/>
          <a:ext cx="15620999" cy="54625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487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404750725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131520155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92159019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1509605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1008684964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3082201783"/>
                    </a:ext>
                  </a:extLst>
                </a:gridCol>
              </a:tblGrid>
              <a:tr h="513317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인구 정보</a:t>
                      </a:r>
                      <a:endParaRPr lang="en-US" altLang="ko-KR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유소년인구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고령인구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지수</a:t>
                      </a:r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기대수명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인간개발지수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0.89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183.2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0.925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148.1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0.939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96.0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21.4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32.5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0.829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36.4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76.6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78.6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16.7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1.31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112.0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80.1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88.0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24.5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2.12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29.6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71.2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66.5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29.7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5.8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2.67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72.4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0.699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52.7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7963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KOSIS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세계속의 한국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통계청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인 구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C8171C1-8CD4-7FC1-7E3F-3F2AACBAFB65}"/>
              </a:ext>
            </a:extLst>
          </p:cNvPr>
          <p:cNvSpPr txBox="1"/>
          <p:nvPr/>
        </p:nvSpPr>
        <p:spPr>
          <a:xfrm>
            <a:off x="1110344" y="7586281"/>
            <a:ext cx="15011400" cy="80841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노령화 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유소년 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대한 고령인구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(65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백분비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인간 개발지수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교육수준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국민소득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평균 수명 등을 기반으로 한 지수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노르웨이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0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08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38601"/>
              </p:ext>
            </p:extLst>
          </p:nvPr>
        </p:nvGraphicFramePr>
        <p:xfrm>
          <a:off x="972000" y="2387629"/>
          <a:ext cx="7200000" cy="5514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5044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3115"/>
              </p:ext>
            </p:extLst>
          </p:nvPr>
        </p:nvGraphicFramePr>
        <p:xfrm>
          <a:off x="972000" y="2387630"/>
          <a:ext cx="7200000" cy="5513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1394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4896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673907-298C-9D35-D4C5-2FCB4B0F9299}"/>
              </a:ext>
            </a:extLst>
          </p:cNvPr>
          <p:cNvSpPr txBox="1"/>
          <p:nvPr/>
        </p:nvSpPr>
        <p:spPr>
          <a:xfrm>
            <a:off x="9546005" y="2393072"/>
            <a:ext cx="8284795" cy="54253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재보험 계약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원보험사의 재보험 계약 조건 불이행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재무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재무상태 불투명 리스크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</a:t>
            </a:r>
            <a:r>
              <a:rPr lang="ko-KR" altLang="en-US" sz="2300" dirty="0" err="1">
                <a:solidFill>
                  <a:schemeClr val="bg1"/>
                </a:solidFill>
                <a:latin typeface="+mn-ea"/>
              </a:rPr>
              <a:t>손해율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 데이터를 신뢰하기 어려움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비용 증가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환경 하에 뇌물</a:t>
            </a: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기타 비용 지출이 필요함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 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이는 </a:t>
            </a:r>
            <a:r>
              <a:rPr lang="ko-KR" altLang="en-US" sz="2300" b="1" dirty="0">
                <a:solidFill>
                  <a:schemeClr val="bg1"/>
                </a:solidFill>
                <a:effectLst/>
                <a:latin typeface="+mn-ea"/>
              </a:rPr>
              <a:t>재보험사의 비용 증가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로 이어질 수 있음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평판 리스크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시장의 원보험사와의 관계로 인한 글로벌 평판 손상</a:t>
            </a:r>
            <a:endParaRPr lang="ko-KR" altLang="ko-KR" sz="23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순서도: 추출 5">
            <a:extLst>
              <a:ext uri="{FF2B5EF4-FFF2-40B4-BE49-F238E27FC236}">
                <a16:creationId xmlns:a16="http://schemas.microsoft.com/office/drawing/2014/main" id="{FC380DEC-3370-658B-DB0E-CAAB9A524154}"/>
              </a:ext>
            </a:extLst>
          </p:cNvPr>
          <p:cNvSpPr/>
          <p:nvPr/>
        </p:nvSpPr>
        <p:spPr>
          <a:xfrm rot="5400000">
            <a:off x="8723878" y="5002291"/>
            <a:ext cx="318653" cy="282417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B5D229-3FE5-4CC0-A250-2AA31D3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59" y="2755550"/>
            <a:ext cx="8533041" cy="936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89C842-DD67-4DB9-A013-6FC78FED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59" y="3962490"/>
            <a:ext cx="8152041" cy="96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F1321-8160-4510-9541-45B14AFA4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735" y="5196757"/>
            <a:ext cx="10612265" cy="842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803D80-BB2D-49A6-9E83-BD10E31D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68" y="6286500"/>
            <a:ext cx="7629131" cy="8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7896</TotalTime>
  <Words>2715</Words>
  <Application>Microsoft Office PowerPoint</Application>
  <PresentationFormat>사용자 지정</PresentationFormat>
  <Paragraphs>907</Paragraphs>
  <Slides>28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HK Grotesk Bold</vt:lpstr>
      <vt:lpstr>Calibri</vt:lpstr>
      <vt:lpstr>Arial</vt:lpstr>
      <vt:lpstr>HK Grotesk Medium</vt:lpstr>
      <vt:lpstr>Batang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박상대(Park Sang Dae)</cp:lastModifiedBy>
  <cp:revision>111</cp:revision>
  <dcterms:created xsi:type="dcterms:W3CDTF">2006-08-16T00:00:00Z</dcterms:created>
  <dcterms:modified xsi:type="dcterms:W3CDTF">2024-07-17T08:48:39Z</dcterms:modified>
  <dc:identifier>DAD5YzVsbBE</dc:identifier>
</cp:coreProperties>
</file>